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37" r:id="rId4"/>
    <p:sldId id="309" r:id="rId5"/>
    <p:sldId id="310" r:id="rId6"/>
    <p:sldId id="311" r:id="rId7"/>
    <p:sldId id="312" r:id="rId8"/>
    <p:sldId id="329" r:id="rId9"/>
    <p:sldId id="338" r:id="rId10"/>
    <p:sldId id="334" r:id="rId11"/>
    <p:sldId id="296" r:id="rId12"/>
    <p:sldId id="307" r:id="rId13"/>
    <p:sldId id="299" r:id="rId14"/>
    <p:sldId id="304" r:id="rId15"/>
    <p:sldId id="313" r:id="rId16"/>
    <p:sldId id="315" r:id="rId17"/>
    <p:sldId id="331" r:id="rId18"/>
    <p:sldId id="333" r:id="rId19"/>
    <p:sldId id="319" r:id="rId20"/>
    <p:sldId id="317" r:id="rId21"/>
    <p:sldId id="321" r:id="rId22"/>
    <p:sldId id="323" r:id="rId23"/>
    <p:sldId id="326" r:id="rId24"/>
    <p:sldId id="327" r:id="rId25"/>
    <p:sldId id="324" r:id="rId26"/>
    <p:sldId id="325" r:id="rId27"/>
    <p:sldId id="335" r:id="rId28"/>
    <p:sldId id="336" r:id="rId29"/>
    <p:sldId id="328" r:id="rId30"/>
    <p:sldId id="330" r:id="rId31"/>
  </p:sldIdLst>
  <p:sldSz cx="9144000" cy="5143500" type="screen16x9"/>
  <p:notesSz cx="6858000" cy="9144000"/>
  <p:embeddedFontLst>
    <p:embeddedFont>
      <p:font typeface="Proxima Nova" panose="02000506030000020004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iRytO1swxuYFwywO7Z8yfLdEcn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40"/>
  </p:normalViewPr>
  <p:slideViewPr>
    <p:cSldViewPr snapToGrid="0">
      <p:cViewPr varScale="1">
        <p:scale>
          <a:sx n="127" d="100"/>
          <a:sy n="127" d="100"/>
        </p:scale>
        <p:origin x="184" y="6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46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E5918117-8CC9-8D28-8DD9-DF320941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40E59022-509A-0C5A-C7FB-6218F7C7FD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F6168DF3-7D93-941C-303B-15F4ACAF98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41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49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49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49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0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51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Google Shape;21;p51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5" name="Google Shape;25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5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6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5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5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56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5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7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8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58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161658" y="1276154"/>
            <a:ext cx="8633551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dirty="0"/>
              <a:t>CS230: Deep Learning</a:t>
            </a:r>
            <a:br>
              <a:rPr lang="en" dirty="0"/>
            </a:br>
            <a:r>
              <a:rPr lang="en" dirty="0"/>
              <a:t>Midterm Review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dirty="0"/>
              <a:t>Section 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Gradients + Propagation (Forward + Backward) (Section 2)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Batch Normalization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Overfitting &amp; Underfitting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Overfitting, Training, and Hyperparameters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Accuracy Metrics + Tuning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CNNs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/>
              <a:t>Coding Exercise</a:t>
            </a: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7819-FC82-0814-4F8E-D05C52DD4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Workera</a:t>
            </a:r>
            <a:r>
              <a:rPr lang="en-US" dirty="0"/>
              <a:t> </a:t>
            </a:r>
            <a:r>
              <a:rPr lang="en-US" dirty="0" err="1"/>
              <a:t>Announcment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822FB-D892-3F67-FE5F-ED08CF42B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practice more for the midterm, you can use the </a:t>
            </a:r>
            <a:r>
              <a:rPr lang="en-US" dirty="0" err="1"/>
              <a:t>Workera</a:t>
            </a:r>
            <a:r>
              <a:rPr lang="en-US" dirty="0"/>
              <a:t> link provided on Ed. </a:t>
            </a:r>
          </a:p>
        </p:txBody>
      </p:sp>
    </p:spTree>
    <p:extLst>
      <p:ext uri="{BB962C8B-B14F-4D97-AF65-F5344CB8AC3E}">
        <p14:creationId xmlns:p14="http://schemas.microsoft.com/office/powerpoint/2010/main" val="4133270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E3A7DF56-B521-63C0-FB8B-40EE4559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>
            <a:extLst>
              <a:ext uri="{FF2B5EF4-FFF2-40B4-BE49-F238E27FC236}">
                <a16:creationId xmlns:a16="http://schemas.microsoft.com/office/drawing/2014/main" id="{320AA8EA-94FC-5891-F31A-57E893E92F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dirty="0"/>
              <a:t>Gradient Review</a:t>
            </a:r>
            <a:endParaRPr dirty="0"/>
          </a:p>
        </p:txBody>
      </p:sp>
      <p:pic>
        <p:nvPicPr>
          <p:cNvPr id="3" name="Picture 2" descr="A black rectangular object with black text&#10;&#10;Description automatically generated">
            <a:extLst>
              <a:ext uri="{FF2B5EF4-FFF2-40B4-BE49-F238E27FC236}">
                <a16:creationId xmlns:a16="http://schemas.microsoft.com/office/drawing/2014/main" id="{0A6C28C5-B886-9DB7-A4F5-95074E869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0" y="984498"/>
            <a:ext cx="2628900" cy="1854200"/>
          </a:xfrm>
          <a:prstGeom prst="rect">
            <a:avLst/>
          </a:prstGeom>
        </p:spPr>
      </p:pic>
      <p:pic>
        <p:nvPicPr>
          <p:cNvPr id="5" name="Picture 4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BDD90093-A2D6-0CA8-3AE6-8CC815373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78002"/>
            <a:ext cx="1651000" cy="1866900"/>
          </a:xfrm>
          <a:prstGeom prst="rect">
            <a:avLst/>
          </a:prstGeom>
        </p:spPr>
      </p:pic>
      <p:pic>
        <p:nvPicPr>
          <p:cNvPr id="10" name="Picture 9" descr="A mathematical equation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667FB4B7-5231-3813-843B-5C36B1759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700" y="1644651"/>
            <a:ext cx="2781300" cy="1854200"/>
          </a:xfrm>
          <a:prstGeom prst="rect">
            <a:avLst/>
          </a:prstGeom>
        </p:spPr>
      </p:pic>
      <p:pic>
        <p:nvPicPr>
          <p:cNvPr id="14" name="Picture 13" descr="A math equation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9ED4492C-8C17-D803-5F5F-230A132D1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4122" y="0"/>
            <a:ext cx="5509878" cy="1864120"/>
          </a:xfrm>
          <a:prstGeom prst="rect">
            <a:avLst/>
          </a:prstGeom>
        </p:spPr>
      </p:pic>
      <p:pic>
        <p:nvPicPr>
          <p:cNvPr id="17" name="Picture 16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D54520A9-C093-DEE3-DD20-54E5FFC1B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2700" y="3300277"/>
            <a:ext cx="2781300" cy="1651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335930-FA69-1DD9-5D34-92B033CB9B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495" y="3543274"/>
            <a:ext cx="290920" cy="105054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35ABAB6-12A4-5F6F-CF34-FD1E80E22D61}"/>
              </a:ext>
            </a:extLst>
          </p:cNvPr>
          <p:cNvSpPr txBox="1"/>
          <p:nvPr/>
        </p:nvSpPr>
        <p:spPr>
          <a:xfrm>
            <a:off x="3084765" y="2838698"/>
            <a:ext cx="15204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THE SAME SINCE DIMENSIONS OF X AND </a:t>
            </a:r>
            <a:r>
              <a:rPr lang="en-US" dirty="0" err="1"/>
              <a:t>dX</a:t>
            </a:r>
            <a:r>
              <a:rPr lang="en-US" dirty="0"/>
              <a:t> MUST MATCH SINCE </a:t>
            </a:r>
            <a:r>
              <a:rPr lang="en-US" dirty="0" err="1"/>
              <a:t>dX</a:t>
            </a:r>
            <a:r>
              <a:rPr lang="en-US" dirty="0"/>
              <a:t> IS THE GRADIENT WITH RESPECT TO A REAL-VALUE Z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D04B3B-B0C5-8957-E498-3968E2949EF6}"/>
              </a:ext>
            </a:extLst>
          </p:cNvPr>
          <p:cNvSpPr/>
          <p:nvPr/>
        </p:nvSpPr>
        <p:spPr>
          <a:xfrm>
            <a:off x="731722" y="2888636"/>
            <a:ext cx="478465" cy="58498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FF3D557-4C2D-EA53-0686-5FFB2DE12E64}"/>
              </a:ext>
            </a:extLst>
          </p:cNvPr>
          <p:cNvSpPr/>
          <p:nvPr/>
        </p:nvSpPr>
        <p:spPr>
          <a:xfrm>
            <a:off x="712896" y="3473622"/>
            <a:ext cx="478465" cy="58498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40AB0B-EBF5-E36E-DEB8-882D0AB06E44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1210187" y="3181129"/>
            <a:ext cx="1874578" cy="780954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A176098-12F9-5AA8-C7E9-9B860CCCA4B2}"/>
              </a:ext>
            </a:extLst>
          </p:cNvPr>
          <p:cNvCxnSpPr>
            <a:cxnSpLocks/>
            <a:stCxn id="22" idx="1"/>
            <a:endCxn id="24" idx="6"/>
          </p:cNvCxnSpPr>
          <p:nvPr/>
        </p:nvCxnSpPr>
        <p:spPr>
          <a:xfrm flipH="1" flipV="1">
            <a:off x="1191361" y="3766115"/>
            <a:ext cx="1893404" cy="19596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89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0E460-8324-BC2F-D437-911B0D93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C294-8987-8696-A0F1-9005B255A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4" y="434393"/>
            <a:ext cx="9144000" cy="572700"/>
          </a:xfrm>
        </p:spPr>
        <p:txBody>
          <a:bodyPr/>
          <a:lstStyle/>
          <a:p>
            <a:r>
              <a:rPr lang="en-US" dirty="0"/>
              <a:t>Multi-Variable Linear Regression (Forward + Batched)</a:t>
            </a:r>
          </a:p>
        </p:txBody>
      </p:sp>
      <p:pic>
        <p:nvPicPr>
          <p:cNvPr id="4" name="Picture 3" descr="A red and blue squares&#10;&#10;Description automatically generated">
            <a:extLst>
              <a:ext uri="{FF2B5EF4-FFF2-40B4-BE49-F238E27FC236}">
                <a16:creationId xmlns:a16="http://schemas.microsoft.com/office/drawing/2014/main" id="{9DC52D2B-443B-02AC-51A9-48ED32A26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24146"/>
            <a:ext cx="9039169" cy="2701556"/>
          </a:xfrm>
          <a:prstGeom prst="rect">
            <a:avLst/>
          </a:prstGeom>
        </p:spPr>
      </p:pic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1A38261-AF4C-0C78-447D-2EE0BD497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71750"/>
            <a:ext cx="2424223" cy="2424223"/>
          </a:xfrm>
          <a:prstGeom prst="rect">
            <a:avLst/>
          </a:prstGeom>
        </p:spPr>
      </p:pic>
      <p:pic>
        <p:nvPicPr>
          <p:cNvPr id="8" name="Picture 7" descr="A mathematical equations and formulas&#10;&#10;Description automatically generated">
            <a:extLst>
              <a:ext uri="{FF2B5EF4-FFF2-40B4-BE49-F238E27FC236}">
                <a16:creationId xmlns:a16="http://schemas.microsoft.com/office/drawing/2014/main" id="{16054E02-877C-3E44-680F-CB2300EDF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364" y="3333483"/>
            <a:ext cx="2435554" cy="13484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838F3C-312E-9F5C-7664-E22FEB1C8B91}"/>
              </a:ext>
            </a:extLst>
          </p:cNvPr>
          <p:cNvSpPr txBox="1"/>
          <p:nvPr/>
        </p:nvSpPr>
        <p:spPr>
          <a:xfrm>
            <a:off x="4572000" y="3099792"/>
            <a:ext cx="17954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the importance of the ORDER of matrix multiplication. </a:t>
            </a:r>
            <a:r>
              <a:rPr lang="en-US" dirty="0" err="1"/>
              <a:t>wX</a:t>
            </a:r>
            <a:r>
              <a:rPr lang="en-US" dirty="0"/>
              <a:t> and </a:t>
            </a:r>
            <a:r>
              <a:rPr lang="en-US" dirty="0" err="1"/>
              <a:t>Xw</a:t>
            </a:r>
            <a:r>
              <a:rPr lang="en-US" dirty="0"/>
              <a:t> are NOT the same. Use the dimensions of input and output to see what is correct.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B7FD2F-3731-960B-4780-19D2AC448A75}"/>
              </a:ext>
            </a:extLst>
          </p:cNvPr>
          <p:cNvSpPr txBox="1"/>
          <p:nvPr/>
        </p:nvSpPr>
        <p:spPr>
          <a:xfrm>
            <a:off x="6507126" y="3019194"/>
            <a:ext cx="26748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matrix of size (a x b) multiplied by a matrix of size (b x c) to its right will result in a matrix of size (a x c). We need to make sure the second dimension of the left matrix is equal to the first dimension of the right matrix. In this case, both are b</a:t>
            </a:r>
          </a:p>
        </p:txBody>
      </p:sp>
    </p:spTree>
    <p:extLst>
      <p:ext uri="{BB962C8B-B14F-4D97-AF65-F5344CB8AC3E}">
        <p14:creationId xmlns:p14="http://schemas.microsoft.com/office/powerpoint/2010/main" val="280373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52D82-FAF4-8FDF-E730-D281184F7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7BA8-D89C-1D2B-D12F-FDE99E1C3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4" y="434393"/>
            <a:ext cx="9144000" cy="572700"/>
          </a:xfrm>
        </p:spPr>
        <p:txBody>
          <a:bodyPr/>
          <a:lstStyle/>
          <a:p>
            <a:r>
              <a:rPr lang="en-US" dirty="0"/>
              <a:t>Multi-Variable Linear Regression (Backward + Batched)</a:t>
            </a:r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9B2530B-D36C-52D3-84BB-DECE1EDA7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220" y="862485"/>
            <a:ext cx="1795656" cy="1795656"/>
          </a:xfrm>
          <a:prstGeom prst="rect">
            <a:avLst/>
          </a:prstGeom>
        </p:spPr>
      </p:pic>
      <p:pic>
        <p:nvPicPr>
          <p:cNvPr id="8" name="Picture 7" descr="A mathematical equations and formulas&#10;&#10;Description automatically generated">
            <a:extLst>
              <a:ext uri="{FF2B5EF4-FFF2-40B4-BE49-F238E27FC236}">
                <a16:creationId xmlns:a16="http://schemas.microsoft.com/office/drawing/2014/main" id="{7C4CB445-6140-080A-1F9E-F0DB0440D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446" y="958178"/>
            <a:ext cx="2435554" cy="1348499"/>
          </a:xfrm>
          <a:prstGeom prst="rect">
            <a:avLst/>
          </a:prstGeom>
        </p:spPr>
      </p:pic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21F8636-624B-C516-DA3B-BC5FB4675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4533"/>
            <a:ext cx="871870" cy="3580895"/>
          </a:xfrm>
          <a:prstGeom prst="rect">
            <a:avLst/>
          </a:prstGeom>
        </p:spPr>
      </p:pic>
      <p:pic>
        <p:nvPicPr>
          <p:cNvPr id="13" name="Picture 12" descr="A mathematical equation with numbers and symbols&#10;&#10;Description automatically generated">
            <a:extLst>
              <a:ext uri="{FF2B5EF4-FFF2-40B4-BE49-F238E27FC236}">
                <a16:creationId xmlns:a16="http://schemas.microsoft.com/office/drawing/2014/main" id="{A18171F9-66C4-96A7-7AA7-9C0A22469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870" y="1446005"/>
            <a:ext cx="2641600" cy="749300"/>
          </a:xfrm>
          <a:prstGeom prst="rect">
            <a:avLst/>
          </a:prstGeom>
        </p:spPr>
      </p:pic>
      <p:pic>
        <p:nvPicPr>
          <p:cNvPr id="15" name="Picture 14" descr="A black math equation&#10;&#10;Description automatically generated with medium confidence">
            <a:extLst>
              <a:ext uri="{FF2B5EF4-FFF2-40B4-BE49-F238E27FC236}">
                <a16:creationId xmlns:a16="http://schemas.microsoft.com/office/drawing/2014/main" id="{AABC67B7-A99B-8740-3871-683CABA4C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870" y="2233405"/>
            <a:ext cx="838200" cy="546100"/>
          </a:xfrm>
          <a:prstGeom prst="rect">
            <a:avLst/>
          </a:prstGeom>
        </p:spPr>
      </p:pic>
      <p:pic>
        <p:nvPicPr>
          <p:cNvPr id="17" name="Picture 16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B7327806-46E0-825B-7B3C-3940BC44EF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431" y="2955307"/>
            <a:ext cx="2870200" cy="571500"/>
          </a:xfrm>
          <a:prstGeom prst="rect">
            <a:avLst/>
          </a:prstGeom>
        </p:spPr>
      </p:pic>
      <p:pic>
        <p:nvPicPr>
          <p:cNvPr id="21" name="Picture 20" descr="A black and white math symbols&#10;&#10;Description automatically generated with medium confidence">
            <a:extLst>
              <a:ext uri="{FF2B5EF4-FFF2-40B4-BE49-F238E27FC236}">
                <a16:creationId xmlns:a16="http://schemas.microsoft.com/office/drawing/2014/main" id="{277E3C11-2AAE-691E-9F7A-D778E21282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870" y="4149107"/>
            <a:ext cx="2895600" cy="6731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66F6935-14AB-CFB3-841C-CABD0C259ECE}"/>
              </a:ext>
            </a:extLst>
          </p:cNvPr>
          <p:cNvSpPr txBox="1"/>
          <p:nvPr/>
        </p:nvSpPr>
        <p:spPr>
          <a:xfrm>
            <a:off x="4572000" y="2874149"/>
            <a:ext cx="24532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Use the chain rule!</a:t>
            </a:r>
          </a:p>
          <a:p>
            <a:endParaRPr lang="en-US" dirty="0"/>
          </a:p>
        </p:txBody>
      </p:sp>
      <p:pic>
        <p:nvPicPr>
          <p:cNvPr id="24" name="Picture 23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7890A3D4-5D58-9DE5-232E-6DBCB3AAA9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3229095"/>
            <a:ext cx="4178478" cy="1296102"/>
          </a:xfrm>
          <a:prstGeom prst="rect">
            <a:avLst/>
          </a:prstGeom>
        </p:spPr>
      </p:pic>
      <p:pic>
        <p:nvPicPr>
          <p:cNvPr id="4" name="Picture 3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8E8F8D06-74B3-E23A-4D29-79C5B46FE7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431" y="3544495"/>
            <a:ext cx="30226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56CD1-0573-2145-2DC8-46361A415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Gradients Exercises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27CEE-27A9-6BE3-8043-589FB99CA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 the gradient of the following with respect to </a:t>
            </a:r>
            <a:r>
              <a:rPr lang="en-US" dirty="0" err="1"/>
              <a:t>x,y,z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Compute the gradient of the following with respect to </a:t>
            </a:r>
            <a:r>
              <a:rPr lang="en-US" dirty="0" err="1"/>
              <a:t>w_i</a:t>
            </a:r>
            <a:r>
              <a:rPr lang="en-US" dirty="0"/>
              <a:t> (leave answer in terms of </a:t>
            </a:r>
          </a:p>
        </p:txBody>
      </p:sp>
      <p:pic>
        <p:nvPicPr>
          <p:cNvPr id="5" name="Picture 4" descr="A math equation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04F8C537-32D5-46E9-BFF8-8B2CC0C52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25" y="3243447"/>
            <a:ext cx="4368800" cy="825500"/>
          </a:xfrm>
          <a:prstGeom prst="rect">
            <a:avLst/>
          </a:prstGeom>
        </p:spPr>
      </p:pic>
      <p:pic>
        <p:nvPicPr>
          <p:cNvPr id="6" name="Picture 5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CBA2216A-D9C7-585C-1AF4-E3FDD3A674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4882"/>
          <a:stretch/>
        </p:blipFill>
        <p:spPr>
          <a:xfrm>
            <a:off x="832694" y="1517459"/>
            <a:ext cx="3452355" cy="672848"/>
          </a:xfrm>
          <a:prstGeom prst="rect">
            <a:avLst/>
          </a:prstGeom>
        </p:spPr>
      </p:pic>
      <p:pic>
        <p:nvPicPr>
          <p:cNvPr id="8" name="Picture 7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745D8E7-44DF-3EDC-46C9-0AD30AF9F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418" y="2740650"/>
            <a:ext cx="603808" cy="61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62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AD240-4816-CD26-C251-2B6A2FA9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Exercises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C26A6-A248-E8E7-CBBD-636C43CA7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C1F483BE-0203-5C40-2A45-4FD3A6DAA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152475"/>
            <a:ext cx="3877528" cy="2863530"/>
          </a:xfrm>
          <a:prstGeom prst="rect">
            <a:avLst/>
          </a:prstGeom>
        </p:spPr>
      </p:pic>
      <p:pic>
        <p:nvPicPr>
          <p:cNvPr id="8" name="Picture 7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77A20ECC-7CB6-CB60-A892-48F73C359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0" y="1098340"/>
            <a:ext cx="47752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2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D98EF-52F9-5049-2DA2-6FCF1F697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F8013-DCF4-DE8D-9AE9-1117F4CD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Gradient Computations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88300-C9BA-C8B9-EBEB-82AC74663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Activation Functions -&gt; Used to add non-linearities into models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err="1"/>
              <a:t>ReLU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	Sigmoid</a:t>
            </a:r>
          </a:p>
          <a:p>
            <a:pPr marL="114300" indent="0">
              <a:buNone/>
            </a:pPr>
            <a:r>
              <a:rPr lang="en-US" dirty="0"/>
              <a:t>	Tanh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Residual Connections -&gt; Often used to combat vanishing gradients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Common Loss Functions -&gt; Need a function which can be backpropagated on</a:t>
            </a:r>
          </a:p>
          <a:p>
            <a:pPr marL="114300" indent="0">
              <a:buNone/>
            </a:pPr>
            <a:r>
              <a:rPr lang="en-US" dirty="0"/>
              <a:t>	Mean Squared Error (MSE)</a:t>
            </a:r>
          </a:p>
          <a:p>
            <a:pPr marL="114300" indent="0">
              <a:buNone/>
            </a:pPr>
            <a:r>
              <a:rPr lang="en-US" dirty="0"/>
              <a:t>	Cross Entropy Loss </a:t>
            </a:r>
          </a:p>
          <a:p>
            <a:pPr marL="114300" indent="0">
              <a:buNone/>
            </a:pPr>
            <a:r>
              <a:rPr lang="en-US" dirty="0"/>
              <a:t>	Binary Cross Entropy Loss</a:t>
            </a:r>
          </a:p>
          <a:p>
            <a:pPr marL="11430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9135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23EC-65A7-2CA1-346F-056193310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3658-3A99-8994-FDAC-C7A6E55C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2ACC3-AB54-BA0A-331A-7E024C409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94810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During training, normalize each feature based on the batch it’s in. </a:t>
            </a:r>
          </a:p>
          <a:p>
            <a:pPr marL="114300" indent="0">
              <a:buNone/>
            </a:pPr>
            <a:r>
              <a:rPr lang="en-US" dirty="0"/>
              <a:t>	Subtract mean, then divide by standard deviation of that batch</a:t>
            </a:r>
          </a:p>
          <a:p>
            <a:pPr marL="114300" indent="0">
              <a:buNone/>
            </a:pPr>
            <a:r>
              <a:rPr lang="en-US" dirty="0"/>
              <a:t>	Do this for each feature separately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Learn a gamma and beta to re-shift the normalized feature as needed</a:t>
            </a:r>
          </a:p>
          <a:p>
            <a:pPr marL="114300" indent="0">
              <a:buNone/>
            </a:pPr>
            <a:r>
              <a:rPr lang="en-US" dirty="0"/>
              <a:t>	gamma * feature + beta -&gt; different gamma and beta for each feature</a:t>
            </a:r>
          </a:p>
          <a:p>
            <a:pPr marL="114300" indent="0">
              <a:buNone/>
            </a:pPr>
            <a:r>
              <a:rPr lang="en-US" dirty="0"/>
              <a:t>	gamma and beta are trainable parameters -&gt; backpropagated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During testing, normalize each feature based on moving average/moving standard deviation of training examples.</a:t>
            </a:r>
          </a:p>
          <a:p>
            <a:pPr marL="114300" indent="0">
              <a:buNone/>
            </a:pPr>
            <a:r>
              <a:rPr lang="en-US" dirty="0"/>
              <a:t>	Subtract moving mean, then divide by moving standard deviation 	Multiply by learned gamma and add beta.</a:t>
            </a:r>
          </a:p>
        </p:txBody>
      </p:sp>
    </p:spTree>
    <p:extLst>
      <p:ext uri="{BB962C8B-B14F-4D97-AF65-F5344CB8AC3E}">
        <p14:creationId xmlns:p14="http://schemas.microsoft.com/office/powerpoint/2010/main" val="3642417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91C8-2B50-8F7B-72F5-4D1935DE7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2CFA-1099-CED0-9BB4-75521B3E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Overfitting &amp; Underfitting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40BB6-683F-0014-908E-26F352BE0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Overfitting:</a:t>
            </a:r>
          </a:p>
          <a:p>
            <a:r>
              <a:rPr lang="en-US" b="1" dirty="0"/>
              <a:t>High Variance </a:t>
            </a:r>
          </a:p>
          <a:p>
            <a:r>
              <a:rPr lang="en-US" dirty="0"/>
              <a:t>Train performance significantly better than test performance</a:t>
            </a:r>
          </a:p>
          <a:p>
            <a:r>
              <a:rPr lang="en-US" dirty="0"/>
              <a:t>Validation loss increasing after a certain point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Underfitting:</a:t>
            </a:r>
          </a:p>
          <a:p>
            <a:r>
              <a:rPr lang="en-US" b="1" dirty="0"/>
              <a:t>High Bias</a:t>
            </a:r>
          </a:p>
          <a:p>
            <a:r>
              <a:rPr lang="en-US" dirty="0"/>
              <a:t>Train and test loss nearly identical</a:t>
            </a:r>
          </a:p>
          <a:p>
            <a:r>
              <a:rPr lang="en-US" dirty="0"/>
              <a:t>High loss, no signs of decreasing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61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1DC66-7565-0BF0-2706-90005C0A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Combatting Overfitting &amp; Underfitting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7F1C1D-CA1B-1341-B888-FEC65C5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Overfitting:</a:t>
            </a:r>
          </a:p>
          <a:p>
            <a:r>
              <a:rPr lang="en-US" dirty="0"/>
              <a:t>Increase amount of data</a:t>
            </a:r>
          </a:p>
          <a:p>
            <a:r>
              <a:rPr lang="en-US" dirty="0"/>
              <a:t>Utilize data augmentation methods </a:t>
            </a:r>
          </a:p>
          <a:p>
            <a:r>
              <a:rPr lang="en-US" dirty="0"/>
              <a:t>Decrease model size/complexity</a:t>
            </a:r>
          </a:p>
          <a:p>
            <a:r>
              <a:rPr lang="en-US" dirty="0"/>
              <a:t>Implement early stopping</a:t>
            </a:r>
          </a:p>
          <a:p>
            <a:r>
              <a:rPr lang="en-US" dirty="0">
                <a:highlight>
                  <a:srgbClr val="FFFF00"/>
                </a:highlight>
              </a:rPr>
              <a:t>Utilize regularization techniques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Underfitting:</a:t>
            </a:r>
          </a:p>
          <a:p>
            <a:r>
              <a:rPr lang="en-US" dirty="0"/>
              <a:t>Increase model size and complexity</a:t>
            </a:r>
          </a:p>
          <a:p>
            <a:r>
              <a:rPr lang="en-US" dirty="0"/>
              <a:t>Train for a longer period of time</a:t>
            </a:r>
          </a:p>
          <a:p>
            <a:r>
              <a:rPr lang="en-US" dirty="0"/>
              <a:t>Reduce regularization techniques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92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0E460-8324-BC2F-D437-911B0D93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C294-8987-8696-A0F1-9005B255A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4" y="434393"/>
            <a:ext cx="9144000" cy="572700"/>
          </a:xfrm>
        </p:spPr>
        <p:txBody>
          <a:bodyPr/>
          <a:lstStyle/>
          <a:p>
            <a:r>
              <a:rPr lang="en-US" dirty="0"/>
              <a:t>L1 and L2 Regularization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1FB8CE-5A99-8364-D36F-211258A67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786"/>
            <a:ext cx="4572000" cy="1643764"/>
          </a:xfrm>
          <a:prstGeom prst="rect">
            <a:avLst/>
          </a:prstGeom>
        </p:spPr>
      </p:pic>
      <p:pic>
        <p:nvPicPr>
          <p:cNvPr id="7" name="Picture 6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E4B6D600-475E-8DCB-28DA-4AA55AF36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46550"/>
            <a:ext cx="3665911" cy="2236827"/>
          </a:xfrm>
          <a:prstGeom prst="rect">
            <a:avLst/>
          </a:prstGeom>
        </p:spPr>
      </p:pic>
      <p:pic>
        <p:nvPicPr>
          <p:cNvPr id="12" name="Picture 11" descr="A math equations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7CB1F66C-1ECC-7D4E-8AAE-7C2FA21FD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281" y="1705150"/>
            <a:ext cx="2870200" cy="2082800"/>
          </a:xfrm>
          <a:prstGeom prst="rect">
            <a:avLst/>
          </a:prstGeom>
        </p:spPr>
      </p:pic>
      <p:pic>
        <p:nvPicPr>
          <p:cNvPr id="14" name="Picture 13" descr="A black arrow pointing to two sides&#10;&#10;Description automatically generated with medium confidence">
            <a:extLst>
              <a:ext uri="{FF2B5EF4-FFF2-40B4-BE49-F238E27FC236}">
                <a16:creationId xmlns:a16="http://schemas.microsoft.com/office/drawing/2014/main" id="{B99C3D4D-33A0-59F2-5C6E-3062C6CBB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281" y="4029416"/>
            <a:ext cx="2423633" cy="520512"/>
          </a:xfrm>
          <a:prstGeom prst="rect">
            <a:avLst/>
          </a:prstGeom>
        </p:spPr>
      </p:pic>
      <p:pic>
        <p:nvPicPr>
          <p:cNvPr id="16" name="Picture 15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0E6776B9-5A6B-31B6-D848-12C7482FC8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2403" y="87691"/>
            <a:ext cx="3981597" cy="13759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0B80E-A559-7FE5-70F9-66C812635A54}"/>
              </a:ext>
            </a:extLst>
          </p:cNvPr>
          <p:cNvSpPr txBox="1"/>
          <p:nvPr/>
        </p:nvSpPr>
        <p:spPr>
          <a:xfrm>
            <a:off x="3843736" y="2581713"/>
            <a:ext cx="22915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L1 Regularization generally pushes many values to 0 (sparser weights)</a:t>
            </a:r>
          </a:p>
          <a:p>
            <a:endParaRPr lang="en-US" dirty="0"/>
          </a:p>
          <a:p>
            <a:r>
              <a:rPr lang="en-US" dirty="0"/>
              <a:t>L2 Regularization generally more heavily impacts larger values, and doesn’t force many values to 0</a:t>
            </a:r>
          </a:p>
        </p:txBody>
      </p:sp>
    </p:spTree>
    <p:extLst>
      <p:ext uri="{BB962C8B-B14F-4D97-AF65-F5344CB8AC3E}">
        <p14:creationId xmlns:p14="http://schemas.microsoft.com/office/powerpoint/2010/main" val="349417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328D4-F445-7B93-BBA9-4E5B90A7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191D-FCD8-63E7-E424-65A8CB69E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4" y="434393"/>
            <a:ext cx="9144000" cy="572700"/>
          </a:xfrm>
        </p:spPr>
        <p:txBody>
          <a:bodyPr/>
          <a:lstStyle/>
          <a:p>
            <a:r>
              <a:rPr lang="en-US" dirty="0"/>
              <a:t>Dropout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20225FD-45CB-24DA-F800-F0D838BEA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755" y="1007093"/>
            <a:ext cx="4696046" cy="3416400"/>
          </a:xfrm>
        </p:spPr>
        <p:txBody>
          <a:bodyPr/>
          <a:lstStyle/>
          <a:p>
            <a:r>
              <a:rPr lang="en-US" dirty="0"/>
              <a:t>With some specified p, drop any given neuron of the neural network with probability p during a training iteration. Do this for each neuron independently.</a:t>
            </a:r>
          </a:p>
          <a:p>
            <a:r>
              <a:rPr lang="en-US" dirty="0"/>
              <a:t>Only applies during training. During testing, all neurons are turned on and dropout is disabled.</a:t>
            </a:r>
          </a:p>
          <a:p>
            <a:r>
              <a:rPr lang="en-US" dirty="0"/>
              <a:t>Helps prevent overfitting by making the model more generalizable. Doesn’t improve model’s capacity, rather focuses on generalizability of the model.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9" name="Picture 8" descr="A diagram of a network&#10;&#10;Description automatically generated">
            <a:extLst>
              <a:ext uri="{FF2B5EF4-FFF2-40B4-BE49-F238E27FC236}">
                <a16:creationId xmlns:a16="http://schemas.microsoft.com/office/drawing/2014/main" id="{FB4AA652-DBAE-C208-7820-5E6E1CE2C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724" y="0"/>
            <a:ext cx="4344276" cy="1524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B0DE078-697E-895E-1C46-9B89F8677FD0}"/>
              </a:ext>
            </a:extLst>
          </p:cNvPr>
          <p:cNvSpPr txBox="1">
            <a:spLocks/>
          </p:cNvSpPr>
          <p:nvPr/>
        </p:nvSpPr>
        <p:spPr>
          <a:xfrm>
            <a:off x="4876801" y="1524000"/>
            <a:ext cx="4267199" cy="2007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14300" indent="0">
              <a:buFont typeface="Proxima Nova"/>
              <a:buNone/>
            </a:pPr>
            <a:r>
              <a:rPr lang="en-US" b="1" dirty="0"/>
              <a:t>Intuitive Explanation:</a:t>
            </a:r>
          </a:p>
          <a:p>
            <a:pPr marL="114300" indent="0">
              <a:buFont typeface="Proxima Nova"/>
              <a:buNone/>
            </a:pPr>
            <a:r>
              <a:rPr lang="en-US" dirty="0"/>
              <a:t>We are training a forest of models to make our evaluation. </a:t>
            </a:r>
          </a:p>
          <a:p>
            <a:pPr marL="114300" indent="0">
              <a:buFont typeface="Proxima Nova"/>
              <a:buNone/>
            </a:pPr>
            <a:r>
              <a:rPr lang="en-US" dirty="0"/>
              <a:t>During testing, we bring all these uniquely trained models together and make an aggregate evaluation. </a:t>
            </a:r>
          </a:p>
        </p:txBody>
      </p:sp>
      <p:pic>
        <p:nvPicPr>
          <p:cNvPr id="2050" name="Picture 2" descr="Pima Indians diabetes mellitus classification based on machine learning  (ML) algorithms | Neural Computing and Applications">
            <a:extLst>
              <a:ext uri="{FF2B5EF4-FFF2-40B4-BE49-F238E27FC236}">
                <a16:creationId xmlns:a16="http://schemas.microsoft.com/office/drawing/2014/main" id="{301288E7-8C47-A4A7-D272-5A9E04CA6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597" y="3531193"/>
            <a:ext cx="147888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009A96E-3C15-91AC-025C-C665DFBD31D1}"/>
              </a:ext>
            </a:extLst>
          </p:cNvPr>
          <p:cNvSpPr txBox="1">
            <a:spLocks/>
          </p:cNvSpPr>
          <p:nvPr/>
        </p:nvSpPr>
        <p:spPr>
          <a:xfrm>
            <a:off x="6572477" y="3531193"/>
            <a:ext cx="2571523" cy="450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14300" indent="0">
              <a:buFont typeface="Proxima Nova"/>
              <a:buNone/>
            </a:pPr>
            <a:r>
              <a:rPr lang="en-US" sz="1600" dirty="0"/>
              <a:t>Avoids single neurons becoming overly important and helps equalize capacity/power of each neuron</a:t>
            </a:r>
          </a:p>
        </p:txBody>
      </p:sp>
    </p:spTree>
    <p:extLst>
      <p:ext uri="{BB962C8B-B14F-4D97-AF65-F5344CB8AC3E}">
        <p14:creationId xmlns:p14="http://schemas.microsoft.com/office/powerpoint/2010/main" val="1806821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7766F-7C2E-34C7-A89E-48A48E599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Tradeoff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0E395-FB0F-4184-8482-17A711A91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A9808-96D5-389B-3DD5-8569A2684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99" y="1054099"/>
            <a:ext cx="8001027" cy="37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00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7ED9-7E1B-D3C6-23CC-24646BE69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2B2E6-B58B-7DCE-2E7C-B7C0341E2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Tradeoff Exercise</a:t>
            </a:r>
          </a:p>
        </p:txBody>
      </p:sp>
      <p:pic>
        <p:nvPicPr>
          <p:cNvPr id="6" name="Picture 5" descr="A table with text and arrows&#10;&#10;Description automatically generated">
            <a:extLst>
              <a:ext uri="{FF2B5EF4-FFF2-40B4-BE49-F238E27FC236}">
                <a16:creationId xmlns:a16="http://schemas.microsoft.com/office/drawing/2014/main" id="{73869109-E190-1A11-EC82-B1B88410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36" y="1085033"/>
            <a:ext cx="8250727" cy="38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5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B7233-C4DF-DC35-B252-D3F2FB0C8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49E85-68BA-6700-7FDB-5C36498B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8462"/>
            <a:ext cx="8520600" cy="572700"/>
          </a:xfrm>
        </p:spPr>
        <p:txBody>
          <a:bodyPr/>
          <a:lstStyle/>
          <a:p>
            <a:r>
              <a:rPr lang="en-US" dirty="0"/>
              <a:t>Overfitting, Training, and Hyperparameters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ED4C6-9CBF-3321-19B2-508F16D50A6F}"/>
              </a:ext>
            </a:extLst>
          </p:cNvPr>
          <p:cNvSpPr txBox="1"/>
          <p:nvPr/>
        </p:nvSpPr>
        <p:spPr>
          <a:xfrm>
            <a:off x="311700" y="828271"/>
            <a:ext cx="77188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you have a simple Neural Network with an input dimension of 10 and output dimension of 10. In between, you have 3 hidden layers of size 50 each. There is 0 dropout, and the learning rate is 0.0001. This is the default model. </a:t>
            </a:r>
          </a:p>
          <a:p>
            <a:endParaRPr lang="en-US" dirty="0"/>
          </a:p>
          <a:p>
            <a:r>
              <a:rPr lang="en-US" dirty="0"/>
              <a:t>You observe the following properties during training</a:t>
            </a:r>
          </a:p>
          <a:p>
            <a:pPr marL="342900" indent="-342900">
              <a:buFont typeface="Arial"/>
              <a:buAutoNum type="arabicPeriod"/>
            </a:pPr>
            <a:r>
              <a:rPr lang="en-US" dirty="0"/>
              <a:t>At the end of of 5 epochs, train accuracy is 55%, test accuracy is at 50%</a:t>
            </a:r>
          </a:p>
          <a:p>
            <a:pPr marL="342900" indent="-342900">
              <a:buAutoNum type="arabicPeriod"/>
            </a:pPr>
            <a:r>
              <a:rPr lang="en-US" dirty="0"/>
              <a:t>At the end of 20 epochs, train accuracy is 85%, test accuracy is at 80%</a:t>
            </a:r>
          </a:p>
          <a:p>
            <a:pPr marL="342900" indent="-342900">
              <a:buFont typeface="Arial"/>
              <a:buAutoNum type="arabicPeriod"/>
            </a:pPr>
            <a:r>
              <a:rPr lang="en-US" dirty="0"/>
              <a:t>At the end of 100 epochs, train accuracy is 95%, test accuracy is at 60%</a:t>
            </a:r>
          </a:p>
          <a:p>
            <a:endParaRPr lang="en-US" dirty="0"/>
          </a:p>
          <a:p>
            <a:r>
              <a:rPr lang="en-US" dirty="0"/>
              <a:t>Rank the following four models in descending order:</a:t>
            </a:r>
          </a:p>
          <a:p>
            <a:pPr marL="342900" indent="-342900">
              <a:buAutoNum type="arabicPeriod"/>
            </a:pPr>
            <a:r>
              <a:rPr lang="en-US" dirty="0"/>
              <a:t>Default model</a:t>
            </a:r>
          </a:p>
          <a:p>
            <a:pPr marL="342900" indent="-342900">
              <a:buAutoNum type="arabicPeriod"/>
            </a:pPr>
            <a:r>
              <a:rPr lang="en-US" dirty="0"/>
              <a:t>Model with hidden dimension increased to 250</a:t>
            </a:r>
          </a:p>
          <a:p>
            <a:pPr marL="342900" indent="-342900">
              <a:buAutoNum type="arabicPeriod"/>
            </a:pPr>
            <a:r>
              <a:rPr lang="en-US" dirty="0"/>
              <a:t>Model with dropout set to 0.3</a:t>
            </a:r>
          </a:p>
          <a:p>
            <a:pPr marL="342900" indent="-342900">
              <a:buAutoNum type="arabicPeriod"/>
            </a:pPr>
            <a:r>
              <a:rPr lang="en-US" dirty="0"/>
              <a:t>Model with learning rate set to 0.00000001</a:t>
            </a:r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US" dirty="0"/>
              <a:t>On the following three categories</a:t>
            </a:r>
          </a:p>
          <a:p>
            <a:pPr marL="342900" indent="-342900">
              <a:buAutoNum type="arabicPeriod"/>
            </a:pPr>
            <a:r>
              <a:rPr lang="en-US" dirty="0"/>
              <a:t>Epochs taken to hit train accuracy of 55%</a:t>
            </a:r>
          </a:p>
          <a:p>
            <a:pPr marL="342900" indent="-342900">
              <a:buAutoNum type="arabicPeriod"/>
            </a:pPr>
            <a:r>
              <a:rPr lang="en-US" dirty="0"/>
              <a:t>Difference between train and test accuracy at the end of 100 epochs</a:t>
            </a:r>
          </a:p>
          <a:p>
            <a:pPr marL="342900" indent="-342900">
              <a:buAutoNum type="arabicPeriod"/>
            </a:pPr>
            <a:r>
              <a:rPr lang="en-US" dirty="0"/>
              <a:t>Test accuracy at the end of 100 epochs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986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B4EE9-3556-5035-0C54-55F90BDB2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0805-C6C5-406B-F241-55433D3D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8462"/>
            <a:ext cx="8520600" cy="572700"/>
          </a:xfrm>
        </p:spPr>
        <p:txBody>
          <a:bodyPr/>
          <a:lstStyle/>
          <a:p>
            <a:r>
              <a:rPr lang="en-US" dirty="0"/>
              <a:t>Overfitting, Training, and Hyperparameters 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068C3E-3D3B-B5E8-586D-DCEE50D87E7B}"/>
              </a:ext>
            </a:extLst>
          </p:cNvPr>
          <p:cNvSpPr txBox="1"/>
          <p:nvPr/>
        </p:nvSpPr>
        <p:spPr>
          <a:xfrm>
            <a:off x="311700" y="828271"/>
            <a:ext cx="77188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Epochs taken to hit train accuracy of 55%</a:t>
            </a:r>
          </a:p>
          <a:p>
            <a:pPr marL="342900" indent="-342900">
              <a:buAutoNum type="arabicPeriod"/>
            </a:pPr>
            <a:r>
              <a:rPr lang="en-US" dirty="0"/>
              <a:t>Model with learning rate set to 0.00000001</a:t>
            </a:r>
          </a:p>
          <a:p>
            <a:pPr marL="342900" indent="-342900">
              <a:buAutoNum type="arabicPeriod"/>
            </a:pPr>
            <a:r>
              <a:rPr lang="en-US" dirty="0"/>
              <a:t>Model with dropout set to 0.3</a:t>
            </a:r>
          </a:p>
          <a:p>
            <a:pPr marL="342900" indent="-342900">
              <a:buAutoNum type="arabicPeriod"/>
            </a:pPr>
            <a:r>
              <a:rPr lang="en-US" dirty="0"/>
              <a:t>Default Model</a:t>
            </a:r>
          </a:p>
          <a:p>
            <a:pPr marL="342900" indent="-342900">
              <a:buAutoNum type="arabicPeriod"/>
            </a:pPr>
            <a:r>
              <a:rPr lang="en-US" dirty="0"/>
              <a:t>Model with hidden dimension increased to 250</a:t>
            </a:r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US" dirty="0"/>
              <a:t>Difference between train and test accuracy at the end of 100 epochs</a:t>
            </a:r>
          </a:p>
          <a:p>
            <a:pPr marL="342900" indent="-342900">
              <a:buAutoNum type="arabicPeriod"/>
            </a:pPr>
            <a:r>
              <a:rPr lang="en-US" dirty="0"/>
              <a:t>Model with hidden dimension increased to 250</a:t>
            </a:r>
          </a:p>
          <a:p>
            <a:pPr marL="342900" indent="-342900">
              <a:buAutoNum type="arabicPeriod"/>
            </a:pPr>
            <a:r>
              <a:rPr lang="en-US" dirty="0"/>
              <a:t>Default Model</a:t>
            </a:r>
          </a:p>
          <a:p>
            <a:pPr marL="342900" indent="-342900">
              <a:buAutoNum type="arabicPeriod"/>
            </a:pPr>
            <a:r>
              <a:rPr lang="en-US" dirty="0"/>
              <a:t>Model with dropout set to 0.3</a:t>
            </a:r>
          </a:p>
          <a:p>
            <a:pPr marL="342900" indent="-342900">
              <a:buAutoNum type="arabicPeriod"/>
            </a:pPr>
            <a:r>
              <a:rPr lang="en-US" dirty="0"/>
              <a:t>Model with learning rate set to 0.00000001</a:t>
            </a:r>
          </a:p>
          <a:p>
            <a:r>
              <a:rPr lang="en-US" dirty="0"/>
              <a:t>(3 and 4 could be interchanged, could depend on specific task)</a:t>
            </a:r>
          </a:p>
          <a:p>
            <a:endParaRPr lang="en-US" dirty="0"/>
          </a:p>
          <a:p>
            <a:r>
              <a:rPr lang="en-US" dirty="0"/>
              <a:t>Test accuracy at the end of 100 epochs</a:t>
            </a:r>
          </a:p>
          <a:p>
            <a:pPr marL="342900" indent="-342900">
              <a:buAutoNum type="arabicPeriod"/>
            </a:pPr>
            <a:r>
              <a:rPr lang="en-US" dirty="0"/>
              <a:t>Model with dropout set to 0.3</a:t>
            </a:r>
          </a:p>
          <a:p>
            <a:pPr marL="342900" indent="-342900">
              <a:buAutoNum type="arabicPeriod"/>
            </a:pPr>
            <a:r>
              <a:rPr lang="en-US" dirty="0"/>
              <a:t>Default Model</a:t>
            </a:r>
          </a:p>
          <a:p>
            <a:pPr marL="342900" indent="-342900">
              <a:buAutoNum type="arabicPeriod"/>
            </a:pPr>
            <a:r>
              <a:rPr lang="en-US" dirty="0"/>
              <a:t>Model with hidden dimension increased to 250</a:t>
            </a:r>
          </a:p>
          <a:p>
            <a:pPr marL="342900" indent="-342900">
              <a:buAutoNum type="arabicPeriod"/>
            </a:pPr>
            <a:r>
              <a:rPr lang="en-US" dirty="0"/>
              <a:t>Model with learning rate set to 0.00000001</a:t>
            </a:r>
          </a:p>
          <a:p>
            <a:r>
              <a:rPr lang="en-US" dirty="0"/>
              <a:t>(3 and 4 could be interchanged if 3 is overfit to an extreme enough degree)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65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B90BC-63E0-A84E-3610-D19340F8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+ Tuning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DDD9C-995E-8799-55E9-5850F971B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491" y="1211265"/>
            <a:ext cx="5370560" cy="2146811"/>
          </a:xfrm>
        </p:spPr>
        <p:txBody>
          <a:bodyPr/>
          <a:lstStyle/>
          <a:p>
            <a:r>
              <a:rPr lang="en-US" dirty="0"/>
              <a:t>With limited data -&gt; utilize transfer learning. </a:t>
            </a:r>
          </a:p>
          <a:p>
            <a:pPr lvl="1"/>
            <a:r>
              <a:rPr lang="en-US" dirty="0"/>
              <a:t>Freeze early layers and fine-tune the last couple layers</a:t>
            </a:r>
          </a:p>
          <a:p>
            <a:pPr lvl="1"/>
            <a:r>
              <a:rPr lang="en-US" dirty="0"/>
              <a:t>Helps retain already learned feature mappings/weights</a:t>
            </a:r>
          </a:p>
          <a:p>
            <a:pPr marL="596900" lvl="1" indent="0">
              <a:buNone/>
            </a:pPr>
            <a:endParaRPr lang="en-US" dirty="0"/>
          </a:p>
          <a:p>
            <a:r>
              <a:rPr lang="en-US" dirty="0"/>
              <a:t>Analyze your task for what metrics are important and prioritize optimizing those</a:t>
            </a:r>
          </a:p>
          <a:p>
            <a:pPr lvl="1"/>
            <a:r>
              <a:rPr lang="en-US" dirty="0"/>
              <a:t>Consider accuracy, precision, recall, F1 score</a:t>
            </a:r>
          </a:p>
        </p:txBody>
      </p:sp>
      <p:pic>
        <p:nvPicPr>
          <p:cNvPr id="2052" name="Picture 4" descr="Calculation of Precision, Recall and Accuracy in the confusion matrix. |  Download Scientific Diagram">
            <a:extLst>
              <a:ext uri="{FF2B5EF4-FFF2-40B4-BE49-F238E27FC236}">
                <a16:creationId xmlns:a16="http://schemas.microsoft.com/office/drawing/2014/main" id="{03FF10D3-63DE-BF77-48DF-276862E51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53" y="1956919"/>
            <a:ext cx="3493645" cy="159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ansfer learning for deep learning - IBM Developer">
            <a:extLst>
              <a:ext uri="{FF2B5EF4-FFF2-40B4-BE49-F238E27FC236}">
                <a16:creationId xmlns:a16="http://schemas.microsoft.com/office/drawing/2014/main" id="{2C5DCE09-A898-A659-F381-40DA2D335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276" y="0"/>
            <a:ext cx="3170724" cy="190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math equation with black text&#10;&#10;Description automatically generated">
            <a:extLst>
              <a:ext uri="{FF2B5EF4-FFF2-40B4-BE49-F238E27FC236}">
                <a16:creationId xmlns:a16="http://schemas.microsoft.com/office/drawing/2014/main" id="{D8A74EE8-F993-A216-0B2F-7E5A2C9BF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76" y="4015508"/>
            <a:ext cx="3028698" cy="80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78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5452-8B37-B66B-3A36-4EB13CD3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+ Tuning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0EE46-BCCB-F1E0-0BE8-1712D4708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476462"/>
            <a:ext cx="8520600" cy="341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4F4FFFE-4165-F2CC-0DF4-D07CF369D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725"/>
            <a:ext cx="9144000" cy="375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714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71D7C-02B2-12C3-27C0-F8A9A79F1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DCF2C-5AD0-C823-B1AD-BFF6A6C7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+ Tuning Exercise Answer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9216C-C5AB-5E30-7375-73F82C114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E0FE0CD-6CC3-B73D-0749-B6F66B34C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4" y="1152475"/>
            <a:ext cx="7602279" cy="382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177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1A11-E0E2-9814-1820-0EE20C5B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CA895-95D9-81C8-3381-F7AA6747D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6521" y="2000653"/>
            <a:ext cx="3684161" cy="3007952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What is a convolutional layer which uses a 1x1 kernel with stride 1?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Just a per-pixel fully connected layer along channels.  Allows for efficient feature mixing along channels.</a:t>
            </a:r>
          </a:p>
        </p:txBody>
      </p:sp>
      <p:pic>
        <p:nvPicPr>
          <p:cNvPr id="5" name="Picture 4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6C9AED94-AC52-B906-68E9-4D172CB794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715"/>
          <a:stretch/>
        </p:blipFill>
        <p:spPr>
          <a:xfrm>
            <a:off x="41563" y="1001234"/>
            <a:ext cx="5145661" cy="1845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E58E36-9180-B9EF-CA47-90BA91A27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" y="2860675"/>
            <a:ext cx="4909127" cy="2040949"/>
          </a:xfrm>
          <a:prstGeom prst="rect">
            <a:avLst/>
          </a:prstGeom>
        </p:spPr>
      </p:pic>
      <p:pic>
        <p:nvPicPr>
          <p:cNvPr id="8" name="Picture 7" descr="A diagram of a function&#10;&#10;Description automatically generated with medium confidence">
            <a:extLst>
              <a:ext uri="{FF2B5EF4-FFF2-40B4-BE49-F238E27FC236}">
                <a16:creationId xmlns:a16="http://schemas.microsoft.com/office/drawing/2014/main" id="{DCDC522A-B3BD-D4B8-5401-D85981EA7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374" y="48012"/>
            <a:ext cx="2568180" cy="112999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D1E6E7A-8CC0-74EF-3413-FEABC42CBF06}"/>
              </a:ext>
            </a:extLst>
          </p:cNvPr>
          <p:cNvSpPr txBox="1">
            <a:spLocks/>
          </p:cNvSpPr>
          <p:nvPr/>
        </p:nvSpPr>
        <p:spPr>
          <a:xfrm>
            <a:off x="5837067" y="8711"/>
            <a:ext cx="3306933" cy="1915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114300" indent="0">
              <a:buFont typeface="Proxima Nova"/>
              <a:buNone/>
            </a:pPr>
            <a:r>
              <a:rPr lang="en-US" sz="1500" dirty="0"/>
              <a:t>General purposes of pooling:</a:t>
            </a:r>
          </a:p>
          <a:p>
            <a:pPr marL="114300" indent="0">
              <a:buFont typeface="Proxima Nova"/>
              <a:buNone/>
            </a:pPr>
            <a:r>
              <a:rPr lang="en-US" sz="1500" dirty="0"/>
              <a:t>Parameter-efficient way to </a:t>
            </a:r>
            <a:r>
              <a:rPr lang="en-US" sz="1500" dirty="0" err="1"/>
              <a:t>downsample</a:t>
            </a:r>
            <a:r>
              <a:rPr lang="en-US" sz="1500" dirty="0"/>
              <a:t> feature maps and reduce dimensions</a:t>
            </a:r>
          </a:p>
          <a:p>
            <a:pPr marL="114300" indent="0">
              <a:buFont typeface="Proxima Nova"/>
              <a:buNone/>
            </a:pPr>
            <a:r>
              <a:rPr lang="en-US" sz="1500" dirty="0"/>
              <a:t>Translational invariance makes model robust against specific pixel positions</a:t>
            </a:r>
          </a:p>
        </p:txBody>
      </p:sp>
    </p:spTree>
    <p:extLst>
      <p:ext uri="{BB962C8B-B14F-4D97-AF65-F5344CB8AC3E}">
        <p14:creationId xmlns:p14="http://schemas.microsoft.com/office/powerpoint/2010/main" val="3821885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7E103-9089-DCC0-7C42-C0FA6469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A7EAE-22A9-A6FE-BC6E-A92EB36DA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white paper with black text&#10;&#10;Description automatically generated">
            <a:extLst>
              <a:ext uri="{FF2B5EF4-FFF2-40B4-BE49-F238E27FC236}">
                <a16:creationId xmlns:a16="http://schemas.microsoft.com/office/drawing/2014/main" id="{708CE4BD-DAC8-AF74-6068-C330C608C6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342"/>
          <a:stretch/>
        </p:blipFill>
        <p:spPr>
          <a:xfrm>
            <a:off x="512041" y="1241425"/>
            <a:ext cx="7658100" cy="15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24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679B-BF2F-B73F-F282-EDDDD2362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Exercise Answer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B67B4-5AD8-6A5D-86A4-A56B98211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 descr="A white paper with black text&#10;&#10;Description automatically generated">
            <a:extLst>
              <a:ext uri="{FF2B5EF4-FFF2-40B4-BE49-F238E27FC236}">
                <a16:creationId xmlns:a16="http://schemas.microsoft.com/office/drawing/2014/main" id="{37A560D2-49AB-F89B-15C0-74EC9F08F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55" y="1067415"/>
            <a:ext cx="7772400" cy="30086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228C81-789A-3BC4-6BEC-20B6CF2101FE}"/>
              </a:ext>
            </a:extLst>
          </p:cNvPr>
          <p:cNvSpPr/>
          <p:nvPr/>
        </p:nvSpPr>
        <p:spPr>
          <a:xfrm>
            <a:off x="2307265" y="3381153"/>
            <a:ext cx="723014" cy="21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392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721B-C020-1D90-6745-EFDFAFDC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647E6-B953-4192-4BE0-EA23C3760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1CEE53-32E1-D408-87C0-44785D3CC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55" y="1065317"/>
            <a:ext cx="7772400" cy="350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26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B0CF1-F711-4220-B854-25CFC21E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Exercise Answer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69C76-21AF-4059-B875-A989379A1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table of numbers and a number of weights&#10;&#10;Description automatically generated">
            <a:extLst>
              <a:ext uri="{FF2B5EF4-FFF2-40B4-BE49-F238E27FC236}">
                <a16:creationId xmlns:a16="http://schemas.microsoft.com/office/drawing/2014/main" id="{D82B7CE8-D122-EF64-2534-3E661AC85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152475"/>
            <a:ext cx="7772400" cy="34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33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5B8DF86-4249-4949-B179-38B6C8FD9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C437-91F8-2854-DE64-AF9754F7A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Receptive Field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0B05E-D4D3-3C5C-D7E3-0EF70BB8F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184" y="1282075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What are the receptive fields of the following examples:</a:t>
            </a:r>
          </a:p>
          <a:p>
            <a:pPr marL="114300" indent="0">
              <a:buNone/>
            </a:pPr>
            <a:r>
              <a:rPr lang="en-US" dirty="0"/>
              <a:t>5 stacked 2x2 Convolutions, Stride: 1</a:t>
            </a:r>
          </a:p>
          <a:p>
            <a:pPr marL="114300" indent="0">
              <a:buNone/>
            </a:pPr>
            <a:r>
              <a:rPr lang="en-US" dirty="0"/>
              <a:t>2 stacked 3x3 Convolutions, Stride: 2</a:t>
            </a:r>
          </a:p>
          <a:p>
            <a:pPr marL="114300" indent="0">
              <a:buNone/>
            </a:pPr>
            <a:r>
              <a:rPr lang="en-US" dirty="0"/>
              <a:t>1 stacked 6x6 Convolution, Stride: 2</a:t>
            </a:r>
          </a:p>
          <a:p>
            <a:pPr marL="114300" indent="0">
              <a:buNone/>
            </a:pPr>
            <a:r>
              <a:rPr lang="en-US" dirty="0"/>
              <a:t>2 stacked 2x2 Convolutions, Stride: 5 </a:t>
            </a:r>
            <a:endParaRPr lang="en-US" b="1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Assume there are C input channels, C channels in every layer, and C output channels. What are the total parameter counts for each of the above layers (assume that biases are included)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65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D13C3B9-CB0F-5428-98B4-69F959DAD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924C-82AA-172F-2A51-9A244378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Receptive Field Exercise Answers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E5A68-CB80-EBE1-0CD5-FB39C7D01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82075"/>
            <a:ext cx="91440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What are the receptive fields of the following examples:</a:t>
            </a:r>
          </a:p>
          <a:p>
            <a:pPr marL="114300" indent="0">
              <a:buNone/>
            </a:pPr>
            <a:r>
              <a:rPr lang="en-US" dirty="0"/>
              <a:t>5 stacked 2x2 Convolutions, Stride: 1 </a:t>
            </a:r>
            <a:r>
              <a:rPr lang="en-US" b="1" dirty="0"/>
              <a:t>-&gt; 6</a:t>
            </a:r>
          </a:p>
          <a:p>
            <a:pPr marL="114300" indent="0">
              <a:buNone/>
            </a:pPr>
            <a:r>
              <a:rPr lang="en-US" dirty="0"/>
              <a:t>2 stacked 3x3 Convolutions, Stride: 2 </a:t>
            </a:r>
            <a:r>
              <a:rPr lang="en-US" b="1" dirty="0"/>
              <a:t>-&gt; 7</a:t>
            </a:r>
          </a:p>
          <a:p>
            <a:pPr marL="114300" indent="0">
              <a:buNone/>
            </a:pPr>
            <a:r>
              <a:rPr lang="en-US" dirty="0"/>
              <a:t>1 stacked 6x6 Convolution, Stride: 2 </a:t>
            </a:r>
            <a:r>
              <a:rPr lang="en-US" b="1" dirty="0"/>
              <a:t>-&gt; 6</a:t>
            </a:r>
          </a:p>
          <a:p>
            <a:pPr marL="114300" indent="0">
              <a:buNone/>
            </a:pPr>
            <a:r>
              <a:rPr lang="en-US" dirty="0"/>
              <a:t>2 stacked 2x2 Convolutions, Stride: 5 </a:t>
            </a:r>
            <a:r>
              <a:rPr lang="en-US" b="1" dirty="0"/>
              <a:t>-&gt; 7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Parameter Counts:</a:t>
            </a:r>
          </a:p>
          <a:p>
            <a:pPr marL="114300" indent="0">
              <a:buNone/>
            </a:pPr>
            <a:r>
              <a:rPr lang="en-US" dirty="0"/>
              <a:t>5 stacked 2x2 Convolutions, Stride: 1 </a:t>
            </a:r>
            <a:r>
              <a:rPr lang="en-US" b="1" dirty="0"/>
              <a:t>-&gt; 5 * (C*C*2*2 + C) = 5 * (4C^2 + C) = 20C^2 + 5C</a:t>
            </a:r>
          </a:p>
          <a:p>
            <a:pPr marL="114300" indent="0">
              <a:buNone/>
            </a:pPr>
            <a:r>
              <a:rPr lang="en-US" dirty="0"/>
              <a:t>2 stacked 3x3 Convolutions, Stride: 2 </a:t>
            </a:r>
            <a:r>
              <a:rPr lang="en-US" b="1" dirty="0"/>
              <a:t>-&gt; 2 * (C*C*3*3 + C) = 2 * (9C^2 + C) = 18C^2 + 2C</a:t>
            </a:r>
          </a:p>
          <a:p>
            <a:pPr marL="114300" indent="0">
              <a:buNone/>
            </a:pPr>
            <a:r>
              <a:rPr lang="en-US" dirty="0"/>
              <a:t>1 stacked 6x6 Convolution, Stride: 2 </a:t>
            </a:r>
            <a:r>
              <a:rPr lang="en-US" b="1" dirty="0"/>
              <a:t>-&gt; C*C*6*6 + C = 36C^2 + C</a:t>
            </a:r>
          </a:p>
          <a:p>
            <a:pPr marL="114300" indent="0">
              <a:buNone/>
            </a:pPr>
            <a:r>
              <a:rPr lang="en-US" dirty="0"/>
              <a:t>2 stacked 2x2 Convolutions, Stride: 5 </a:t>
            </a:r>
            <a:r>
              <a:rPr lang="en-US" b="1" dirty="0"/>
              <a:t>-&gt; 2 * (C*C*2*2 + C) = 2 * (4C^2 + C) = 8C^2 + 2C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14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F68B-9ABB-2939-67D7-4CA9E037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FCD73-D06E-CA5B-51C3-63631A299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995" y="1152475"/>
            <a:ext cx="8971005" cy="3416400"/>
          </a:xfrm>
        </p:spPr>
        <p:txBody>
          <a:bodyPr/>
          <a:lstStyle/>
          <a:p>
            <a:r>
              <a:rPr lang="en-US" sz="1700" dirty="0"/>
              <a:t>Assume we have a function which takes in the following </a:t>
            </a:r>
            <a:r>
              <a:rPr lang="en-US" sz="1700" dirty="0" err="1"/>
              <a:t>numpy</a:t>
            </a:r>
            <a:r>
              <a:rPr lang="en-US" sz="1700" dirty="0"/>
              <a:t> matrices:</a:t>
            </a:r>
          </a:p>
          <a:p>
            <a:pPr lvl="1"/>
            <a:r>
              <a:rPr lang="en-US" sz="1700" dirty="0"/>
              <a:t>A : (50, 100), B: (40, 100), C: (40, 50)</a:t>
            </a:r>
          </a:p>
          <a:p>
            <a:r>
              <a:rPr lang="en-US" sz="1700" dirty="0"/>
              <a:t>We would like to generate an output using the following steps:</a:t>
            </a:r>
          </a:p>
          <a:p>
            <a:pPr>
              <a:buFont typeface="+mj-lt"/>
              <a:buAutoNum type="arabicPeriod"/>
            </a:pPr>
            <a:r>
              <a:rPr lang="en-US" sz="1700" dirty="0"/>
              <a:t>Multiply A^T with B (what should the order be?)</a:t>
            </a:r>
          </a:p>
          <a:p>
            <a:pPr>
              <a:buFont typeface="+mj-lt"/>
              <a:buAutoNum type="arabicPeriod"/>
            </a:pPr>
            <a:r>
              <a:rPr lang="en-US" sz="1700" dirty="0"/>
              <a:t>Do an element-wise multiplication of the result from step 1 with C</a:t>
            </a:r>
          </a:p>
          <a:p>
            <a:pPr>
              <a:buFont typeface="+mj-lt"/>
              <a:buAutoNum type="arabicPeriod"/>
            </a:pPr>
            <a:r>
              <a:rPr lang="en-US" sz="1700" dirty="0"/>
              <a:t>Take e to the power of each element in the result from 3 (i.e., an element x is now </a:t>
            </a:r>
            <a:r>
              <a:rPr lang="en-US" sz="1700" dirty="0" err="1"/>
              <a:t>e^x</a:t>
            </a:r>
            <a:r>
              <a:rPr lang="en-US" sz="1700" dirty="0"/>
              <a:t>)</a:t>
            </a:r>
          </a:p>
          <a:p>
            <a:pPr>
              <a:buFont typeface="+mj-lt"/>
              <a:buAutoNum type="arabicPeriod"/>
            </a:pPr>
            <a:r>
              <a:rPr lang="en-US" sz="1700" dirty="0"/>
              <a:t>Compute the sum across each COLUMN and have our final vector be of size (50,) (notice only 1-dimensional)</a:t>
            </a:r>
          </a:p>
          <a:p>
            <a:pPr marL="114300" indent="0">
              <a:buNone/>
            </a:pPr>
            <a:endParaRPr lang="en-US" sz="1700" dirty="0"/>
          </a:p>
          <a:p>
            <a:pPr marL="114300" indent="0">
              <a:buNone/>
            </a:pPr>
            <a:r>
              <a:rPr lang="en-US" sz="1700" dirty="0"/>
              <a:t>Please write the code for this process </a:t>
            </a:r>
          </a:p>
          <a:p>
            <a:pPr>
              <a:buAutoNum type="arabicPeriod"/>
            </a:pPr>
            <a:r>
              <a:rPr lang="en-US" sz="1700" dirty="0"/>
              <a:t>Only Python + </a:t>
            </a:r>
            <a:r>
              <a:rPr lang="en-US" sz="1700" dirty="0" err="1"/>
              <a:t>Numpy</a:t>
            </a:r>
            <a:r>
              <a:rPr lang="en-US" sz="1700" dirty="0"/>
              <a:t> Arrays for storage (avoid </a:t>
            </a:r>
            <a:r>
              <a:rPr lang="en-US" sz="1700" dirty="0" err="1"/>
              <a:t>Numpy</a:t>
            </a:r>
            <a:r>
              <a:rPr lang="en-US" sz="1700" dirty="0"/>
              <a:t> functions + Np math operations)</a:t>
            </a:r>
          </a:p>
          <a:p>
            <a:pPr>
              <a:buAutoNum type="arabicPeriod"/>
            </a:pPr>
            <a:r>
              <a:rPr lang="en-US" sz="1700" dirty="0"/>
              <a:t>Use </a:t>
            </a:r>
            <a:r>
              <a:rPr lang="en-US" sz="1700" dirty="0" err="1"/>
              <a:t>Numpy</a:t>
            </a:r>
            <a:r>
              <a:rPr lang="en-US" sz="1700" dirty="0"/>
              <a:t> vectorized operations only (no python loops)</a:t>
            </a:r>
          </a:p>
          <a:p>
            <a:pPr>
              <a:buFont typeface="+mj-lt"/>
              <a:buAutoNum type="arabicPeriod"/>
            </a:pPr>
            <a:endParaRPr lang="en-US" sz="1700" dirty="0"/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62752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43BA0-8481-749A-7610-E6C088BA8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32" y="102602"/>
            <a:ext cx="8520600" cy="572700"/>
          </a:xfrm>
        </p:spPr>
        <p:txBody>
          <a:bodyPr/>
          <a:lstStyle/>
          <a:p>
            <a:r>
              <a:rPr lang="en-US" sz="3200" dirty="0"/>
              <a:t>Coding Exercise Answers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1C1C1-0DFF-F67F-D3B1-073A483AC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FAAEAC4B-9CBD-50C8-6367-A9676304A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233" y="1006410"/>
            <a:ext cx="4530767" cy="3927396"/>
          </a:xfrm>
          <a:prstGeom prst="rect">
            <a:avLst/>
          </a:prstGeom>
        </p:spPr>
      </p:pic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160DECAC-6736-86C2-3DE3-AF037779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6092"/>
            <a:ext cx="2565328" cy="37748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9D45FE4-4528-F03B-39B9-1E0CDB58B58F}"/>
              </a:ext>
            </a:extLst>
          </p:cNvPr>
          <p:cNvSpPr txBox="1">
            <a:spLocks/>
          </p:cNvSpPr>
          <p:nvPr/>
        </p:nvSpPr>
        <p:spPr>
          <a:xfrm>
            <a:off x="0" y="636584"/>
            <a:ext cx="256532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lang="en-US" dirty="0"/>
              <a:t>Python Loops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1964A8-E7FA-BC49-0EA6-DC08F4F28535}"/>
              </a:ext>
            </a:extLst>
          </p:cNvPr>
          <p:cNvSpPr txBox="1">
            <a:spLocks/>
          </p:cNvSpPr>
          <p:nvPr/>
        </p:nvSpPr>
        <p:spPr>
          <a:xfrm>
            <a:off x="4613233" y="540802"/>
            <a:ext cx="363646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lang="en-US" dirty="0" err="1"/>
              <a:t>Numpy</a:t>
            </a:r>
            <a:r>
              <a:rPr lang="en-US" dirty="0"/>
              <a:t> Vectorized</a:t>
            </a:r>
          </a:p>
        </p:txBody>
      </p:sp>
    </p:spTree>
    <p:extLst>
      <p:ext uri="{BB962C8B-B14F-4D97-AF65-F5344CB8AC3E}">
        <p14:creationId xmlns:p14="http://schemas.microsoft.com/office/powerpoint/2010/main" val="1023964726"/>
      </p:ext>
    </p:extLst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7219</TotalTime>
  <Words>1514</Words>
  <Application>Microsoft Macintosh PowerPoint</Application>
  <PresentationFormat>On-screen Show (16:9)</PresentationFormat>
  <Paragraphs>179</Paragraphs>
  <Slides>30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Proxima Nova</vt:lpstr>
      <vt:lpstr>Arial</vt:lpstr>
      <vt:lpstr>Spearmint</vt:lpstr>
      <vt:lpstr>CS230: Deep Learning Midterm Review</vt:lpstr>
      <vt:lpstr>Agenda</vt:lpstr>
      <vt:lpstr>Workera Announcment</vt:lpstr>
      <vt:lpstr>Gradient Review</vt:lpstr>
      <vt:lpstr>Multi-Variable Linear Regression (Forward + Batched)</vt:lpstr>
      <vt:lpstr>Multi-Variable Linear Regression (Backward + Batched)</vt:lpstr>
      <vt:lpstr>Gradients Exercises</vt:lpstr>
      <vt:lpstr>Gradient Exercises</vt:lpstr>
      <vt:lpstr>Additional Gradient Computations</vt:lpstr>
      <vt:lpstr>Batch Normalization</vt:lpstr>
      <vt:lpstr>Overfitting &amp; Underfitting</vt:lpstr>
      <vt:lpstr>Combatting Overfitting &amp; Underfitting</vt:lpstr>
      <vt:lpstr>L1 and L2 Regularization</vt:lpstr>
      <vt:lpstr>Dropout</vt:lpstr>
      <vt:lpstr>Bias/Variance Tradeoff Exercise</vt:lpstr>
      <vt:lpstr>Bias/Variance Tradeoff Exercise</vt:lpstr>
      <vt:lpstr>Overfitting, Training, and Hyperparameters Exercise</vt:lpstr>
      <vt:lpstr>Overfitting, Training, and Hyperparameters Answers</vt:lpstr>
      <vt:lpstr>Accuracy + Tuning</vt:lpstr>
      <vt:lpstr>Accuracy + Tuning Exercise</vt:lpstr>
      <vt:lpstr>Accuracy + Tuning Exercise Answer</vt:lpstr>
      <vt:lpstr>CNNs</vt:lpstr>
      <vt:lpstr>CNN Exercise</vt:lpstr>
      <vt:lpstr>CNN Exercise Answer</vt:lpstr>
      <vt:lpstr>CNN Exercise</vt:lpstr>
      <vt:lpstr>CNN Exercise Answer</vt:lpstr>
      <vt:lpstr>CNN Receptive Field Exercise</vt:lpstr>
      <vt:lpstr>CNN Receptive Field Exercise Answers</vt:lpstr>
      <vt:lpstr>Coding Exercise</vt:lpstr>
      <vt:lpstr>Coding Exercise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radhika jaladi</cp:lastModifiedBy>
  <cp:revision>33</cp:revision>
  <dcterms:modified xsi:type="dcterms:W3CDTF">2025-11-01T11:40:39Z</dcterms:modified>
</cp:coreProperties>
</file>